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handoutMasterIdLst>
    <p:handoutMasterId r:id="rId27"/>
  </p:handoutMasterIdLst>
  <p:sldIdLst>
    <p:sldId id="256" r:id="rId4"/>
    <p:sldId id="259" r:id="rId5"/>
    <p:sldId id="289" r:id="rId6"/>
    <p:sldId id="265" r:id="rId7"/>
    <p:sldId id="365" r:id="rId8"/>
    <p:sldId id="331" r:id="rId9"/>
    <p:sldId id="332" r:id="rId10"/>
    <p:sldId id="367" r:id="rId11"/>
    <p:sldId id="366" r:id="rId12"/>
    <p:sldId id="368" r:id="rId13"/>
    <p:sldId id="290" r:id="rId14"/>
    <p:sldId id="307" r:id="rId15"/>
    <p:sldId id="369" r:id="rId16"/>
    <p:sldId id="355" r:id="rId17"/>
    <p:sldId id="311" r:id="rId18"/>
    <p:sldId id="358" r:id="rId19"/>
    <p:sldId id="370" r:id="rId20"/>
    <p:sldId id="348" r:id="rId21"/>
    <p:sldId id="314" r:id="rId22"/>
    <p:sldId id="356" r:id="rId23"/>
    <p:sldId id="371" r:id="rId24"/>
    <p:sldId id="359" r:id="rId25"/>
    <p:sldId id="294"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3" autoAdjust="0"/>
    <p:restoredTop sz="94660"/>
  </p:normalViewPr>
  <p:slideViewPr>
    <p:cSldViewPr snapToGrid="0" showGuides="1">
      <p:cViewPr varScale="1">
        <p:scale>
          <a:sx n="105" d="100"/>
          <a:sy n="105" d="100"/>
        </p:scale>
        <p:origin x="878" y="72"/>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,Miriam Alzamily, Nana Yin, Shrey Uday</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P2-Hnefatafl </a:t>
            </a:r>
            <a:endPar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969385"/>
          </a:xfrm>
          <a:prstGeom prst="rect">
            <a:avLst/>
          </a:prstGeom>
          <a:noFill/>
        </p:spPr>
        <p:txBody>
          <a:bodyPr wrap="square" rtlCol="0">
            <a:spAutoFit/>
          </a:bodyPr>
          <a:p>
            <a:r>
              <a:rPr sz="2800" b="1">
                <a:solidFill>
                  <a:srgbClr val="FBDED3"/>
                </a:solidFill>
              </a:rPr>
              <a:t>• As a user, I want to be able to view the history of previous games including the result of the game and the opponent. </a:t>
            </a:r>
            <a:endParaRPr sz="2800" b="1">
              <a:solidFill>
                <a:srgbClr val="FBDED3"/>
              </a:solidFill>
            </a:endParaRPr>
          </a:p>
          <a:p>
            <a:r>
              <a:rPr lang="en-US" sz="2800" b="1">
                <a:solidFill>
                  <a:schemeClr val="accent6"/>
                </a:solidFill>
              </a:rPr>
              <a:t>(finished)</a:t>
            </a:r>
            <a:endParaRPr lang="en-US" sz="2800" b="1">
              <a:solidFill>
                <a:schemeClr val="accent6"/>
              </a:solidFill>
            </a:endParaRPr>
          </a:p>
          <a:p>
            <a:endParaRPr sz="2800" b="1">
              <a:solidFill>
                <a:schemeClr val="accent6"/>
              </a:solidFill>
            </a:endParaRPr>
          </a:p>
          <a:p>
            <a:r>
              <a:rPr sz="2800" b="1">
                <a:solidFill>
                  <a:srgbClr val="FBDED3"/>
                </a:solidFill>
              </a:rPr>
              <a:t>Task:</a:t>
            </a:r>
            <a:endParaRPr sz="2800" b="1">
              <a:solidFill>
                <a:srgbClr val="FBDED3"/>
              </a:solidFill>
            </a:endParaRPr>
          </a:p>
          <a:p>
            <a:r>
              <a:rPr sz="2800" b="1">
                <a:solidFill>
                  <a:srgbClr val="FBDED3"/>
                </a:solidFill>
              </a:rPr>
              <a:t>1.Write code to save the result into database.</a:t>
            </a:r>
            <a:endParaRPr sz="2800" b="1">
              <a:solidFill>
                <a:srgbClr val="FBDED3"/>
              </a:solidFill>
            </a:endParaRPr>
          </a:p>
          <a:p>
            <a:r>
              <a:rPr sz="2800" b="1">
                <a:solidFill>
                  <a:srgbClr val="FBDED3"/>
                </a:solidFill>
              </a:rPr>
              <a:t>2.Write code to implement show the result to the front end.</a:t>
            </a:r>
            <a:endParaRPr sz="2800" b="1">
              <a:solidFill>
                <a:srgbClr val="FBDED3"/>
              </a:solidFill>
            </a:endParaRPr>
          </a:p>
          <a:p>
            <a:r>
              <a:rPr sz="2800" b="1">
                <a:solidFill>
                  <a:srgbClr val="FBDED3"/>
                </a:solidFill>
              </a:rPr>
              <a:t>3.Write code to implement search the result from the database.</a:t>
            </a:r>
            <a:endParaRPr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endParaRPr lang="en-US" altLang="zh-CN" sz="6000">
              <a:solidFill>
                <a:srgbClr val="FBDED3"/>
              </a:solidFill>
              <a:latin typeface="Arial" panose="020B0604020202020204"/>
            </a:endParaRPr>
          </a:p>
          <a:p>
            <a:pPr lvl="1">
              <a:defRPr/>
            </a:pPr>
            <a:r>
              <a:rPr lang="en-US" altLang="zh-CN" sz="6000">
                <a:solidFill>
                  <a:srgbClr val="FBDED3"/>
                </a:solidFill>
                <a:latin typeface="Arial" panose="020B0604020202020204"/>
              </a:rPr>
              <a:t>Class Diagram</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17475" y="1511300"/>
            <a:ext cx="4372610" cy="2459990"/>
          </a:xfrm>
          <a:prstGeom prst="rect">
            <a:avLst/>
          </a:prstGeom>
        </p:spPr>
      </p:pic>
      <p:pic>
        <p:nvPicPr>
          <p:cNvPr id="5" name="图片 4"/>
          <p:cNvPicPr>
            <a:picLocks noChangeAspect="1"/>
          </p:cNvPicPr>
          <p:nvPr/>
        </p:nvPicPr>
        <p:blipFill>
          <a:blip r:embed="rId2"/>
          <a:stretch>
            <a:fillRect/>
          </a:stretch>
        </p:blipFill>
        <p:spPr>
          <a:xfrm>
            <a:off x="4514215" y="1046480"/>
            <a:ext cx="4592955" cy="3549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18110" y="1266825"/>
            <a:ext cx="4855845" cy="3515995"/>
          </a:xfrm>
          <a:prstGeom prst="rect">
            <a:avLst/>
          </a:prstGeom>
        </p:spPr>
      </p:pic>
      <p:pic>
        <p:nvPicPr>
          <p:cNvPr id="6" name="图片 5"/>
          <p:cNvPicPr>
            <a:picLocks noChangeAspect="1"/>
          </p:cNvPicPr>
          <p:nvPr/>
        </p:nvPicPr>
        <p:blipFill>
          <a:blip r:embed="rId2"/>
          <a:stretch>
            <a:fillRect/>
          </a:stretch>
        </p:blipFill>
        <p:spPr>
          <a:xfrm>
            <a:off x="5071745" y="1583690"/>
            <a:ext cx="4003675" cy="2193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180975" y="824865"/>
            <a:ext cx="4250055" cy="3608705"/>
          </a:xfrm>
          <a:prstGeom prst="rect">
            <a:avLst/>
          </a:prstGeom>
        </p:spPr>
      </p:pic>
      <p:pic>
        <p:nvPicPr>
          <p:cNvPr id="8" name="图片 7"/>
          <p:cNvPicPr>
            <a:picLocks noChangeAspect="1"/>
          </p:cNvPicPr>
          <p:nvPr/>
        </p:nvPicPr>
        <p:blipFill>
          <a:blip r:embed="rId2"/>
          <a:stretch>
            <a:fillRect/>
          </a:stretch>
        </p:blipFill>
        <p:spPr>
          <a:xfrm>
            <a:off x="4486275" y="946785"/>
            <a:ext cx="4653915" cy="1870710"/>
          </a:xfrm>
          <a:prstGeom prst="rect">
            <a:avLst/>
          </a:prstGeom>
        </p:spPr>
      </p:pic>
      <p:pic>
        <p:nvPicPr>
          <p:cNvPr id="9" name="图片 8"/>
          <p:cNvPicPr>
            <a:picLocks noChangeAspect="1"/>
          </p:cNvPicPr>
          <p:nvPr/>
        </p:nvPicPr>
        <p:blipFill>
          <a:blip r:embed="rId3"/>
          <a:stretch>
            <a:fillRect/>
          </a:stretch>
        </p:blipFill>
        <p:spPr>
          <a:xfrm>
            <a:off x="4486275" y="3100705"/>
            <a:ext cx="4488180" cy="1761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Ttaceability link martix</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12395" y="1270000"/>
            <a:ext cx="8919210" cy="2599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5" name="图片 4" descr="Class_Diagram.vpd"/>
          <p:cNvPicPr>
            <a:picLocks noChangeAspect="1"/>
          </p:cNvPicPr>
          <p:nvPr/>
        </p:nvPicPr>
        <p:blipFill>
          <a:blip r:embed="rId1"/>
          <a:stretch>
            <a:fillRect/>
          </a:stretch>
        </p:blipFill>
        <p:spPr>
          <a:xfrm>
            <a:off x="53975" y="824230"/>
            <a:ext cx="9036685" cy="349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5" name="图片 4" descr="Class_Diagram.vpd"/>
          <p:cNvPicPr>
            <a:picLocks noChangeAspect="1"/>
          </p:cNvPicPr>
          <p:nvPr/>
        </p:nvPicPr>
        <p:blipFill>
          <a:blip r:embed="rId1"/>
          <a:stretch>
            <a:fillRect/>
          </a:stretch>
        </p:blipFill>
        <p:spPr>
          <a:xfrm>
            <a:off x="53975" y="824230"/>
            <a:ext cx="9036685" cy="349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414780" y="1593215"/>
            <a:ext cx="6582410" cy="2473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endParaRPr lang="en-US" altLang="zh-CN" sz="6000">
              <a:solidFill>
                <a:srgbClr val="FBDED3"/>
              </a:solidFill>
              <a:latin typeface="Arial" panose="020B0604020202020204"/>
              <a:sym typeface="+mn-ea"/>
            </a:endParaRPr>
          </a:p>
          <a:p>
            <a:pPr lvl="0" algn="l">
              <a:buClrTx/>
              <a:buSzTx/>
              <a:buFontTx/>
              <a:defRPr/>
            </a:pPr>
            <a:r>
              <a:rPr lang="en-US" altLang="zh-CN" sz="6000">
                <a:solidFill>
                  <a:srgbClr val="FBDED3"/>
                </a:solidFill>
                <a:latin typeface="Arial" panose="020B0604020202020204"/>
              </a:rPr>
              <a:t>and Retrospective</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32970" y="140686"/>
            <a:ext cx="3078480" cy="368300"/>
          </a:xfrm>
          <a:prstGeom prst="rect">
            <a:avLst/>
          </a:prstGeom>
          <a:noFill/>
        </p:spPr>
        <p:txBody>
          <a:bodyPr wrap="none" rtlCol="0">
            <a:spAutoFit/>
          </a:bodyPr>
          <a:p>
            <a:pPr lvl="0" algn="l">
              <a:defRPr/>
            </a:pPr>
            <a:r>
              <a:rPr lang="en-US" altLang="zh-CN">
                <a:solidFill>
                  <a:srgbClr val="FBDED3"/>
                </a:solidFill>
                <a:latin typeface="Arial" panose="020B0604020202020204"/>
              </a:rPr>
              <a:t>The perfection of documents  </a:t>
            </a:r>
            <a:endParaRPr lang="en-US" altLang="zh-CN">
              <a:solidFill>
                <a:srgbClr val="FBDED3"/>
              </a:solidFill>
              <a:latin typeface="Arial" panose="020B0604020202020204"/>
            </a:endParaRPr>
          </a:p>
        </p:txBody>
      </p:sp>
      <p:sp>
        <p:nvSpPr>
          <p:cNvPr id="4" name="文本框 3"/>
          <p:cNvSpPr txBox="1"/>
          <p:nvPr/>
        </p:nvSpPr>
        <p:spPr>
          <a:xfrm>
            <a:off x="962660" y="988695"/>
            <a:ext cx="4901565" cy="3415030"/>
          </a:xfrm>
          <a:prstGeom prst="rect">
            <a:avLst/>
          </a:prstGeom>
          <a:noFill/>
        </p:spPr>
        <p:txBody>
          <a:bodyPr wrap="square" rtlCol="0">
            <a:spAutoFit/>
          </a:bodyPr>
          <a:p>
            <a:r>
              <a:rPr lang="en-US" altLang="zh-CN" sz="2400" b="1">
                <a:solidFill>
                  <a:srgbClr val="FBDED3"/>
                </a:solidFill>
              </a:rPr>
              <a:t>1. User stories</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2.CRC card &amp; class diagram</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3.Acceptance Criteria</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4. Task for User stories</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5. Development Manual</a:t>
            </a:r>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325755" y="596265"/>
          <a:ext cx="8420100" cy="4286250"/>
        </p:xfrm>
        <a:graphic>
          <a:graphicData uri="http://schemas.openxmlformats.org/drawingml/2006/table">
            <a:tbl>
              <a:tblPr firstRow="1" bandRow="1">
                <a:tableStyleId>{5940675A-B579-460E-94D1-54222C63F5DA}</a:tableStyleId>
              </a:tblPr>
              <a:tblGrid>
                <a:gridCol w="856615"/>
                <a:gridCol w="6181725"/>
                <a:gridCol w="1381760"/>
              </a:tblGrid>
              <a:tr h="513715">
                <a:tc gridSpan="3">
                  <a:txBody>
                    <a:bodyPr/>
                    <a:p>
                      <a:pPr indent="0">
                        <a:buNone/>
                      </a:pPr>
                      <a:r>
                        <a:rPr lang="en-US" sz="2800" b="1">
                          <a:solidFill>
                            <a:srgbClr val="FFFFFF"/>
                          </a:solidFill>
                          <a:latin typeface="宋体" panose="02010600030101010101" pitchFamily="2" charset="-122"/>
                          <a:ea typeface="宋体" panose="02010600030101010101" pitchFamily="2" charset="-122"/>
                          <a:cs typeface="宋体" panose="02010600030101010101" pitchFamily="2" charset="-122"/>
                        </a:rPr>
                        <a:t>P3 (Only three people work)</a:t>
                      </a:r>
                      <a:endParaRPr lang="en-US" altLang="en-US" sz="28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9BBB59"/>
                    </a:solidFill>
                  </a:tcPr>
                </a:tc>
                <a:tc hMerge="1">
                  <a:tcP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r h="83693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11/13</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went to the professor to discuss the group member problem of P2 and discussed the new task of P3. </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401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11/14</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analyze small unfinished problems on the project, simplify them and assign them to members.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3756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11/27</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adjusted the code and the project to complete the connection on the code.</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 members</a:t>
                      </a:r>
                      <a:r>
                        <a:rPr lang="en-US" sz="1400" b="0">
                          <a:latin typeface="宋体" panose="02010600030101010101" pitchFamily="2" charset="-122"/>
                          <a:ea typeface="宋体" panose="02010600030101010101" pitchFamily="2" charset="-122"/>
                          <a:cs typeface="宋体" panose="02010600030101010101" pitchFamily="2" charset="-122"/>
                        </a:rPr>
                        <a:t>(Nana,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7935">
                <a:tc>
                  <a:txBody>
                    <a:bodyPr/>
                    <a:p>
                      <a:pPr algn="l">
                        <a:buClrTx/>
                        <a:buSzTx/>
                        <a:buFontTx/>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2/2</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update the progress of the project and make a plan. Emmett and Nana work together to complete functions such as chess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(Jacinda, 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372110" y="219075"/>
          <a:ext cx="8527415" cy="4176395"/>
        </p:xfrm>
        <a:graphic>
          <a:graphicData uri="http://schemas.openxmlformats.org/drawingml/2006/table">
            <a:tbl>
              <a:tblPr firstRow="1" bandRow="1">
                <a:tableStyleId>{5940675A-B579-460E-94D1-54222C63F5DA}</a:tableStyleId>
              </a:tblPr>
              <a:tblGrid>
                <a:gridCol w="941705"/>
                <a:gridCol w="6186805"/>
                <a:gridCol w="1398905"/>
              </a:tblGrid>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12/3</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 Jacinda worked with Emmett to complete the invitation function.</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 members</a:t>
                      </a:r>
                      <a:r>
                        <a:rPr lang="en-US" sz="1600" b="0">
                          <a:latin typeface="宋体" panose="02010600030101010101" pitchFamily="2" charset="-122"/>
                          <a:ea typeface="宋体" panose="02010600030101010101" pitchFamily="2" charset="-122"/>
                          <a:cs typeface="宋体" panose="02010600030101010101" pitchFamily="2" charset="-122"/>
                        </a:rPr>
                        <a:t>(Jacinda, Emmett)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349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12/4</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went to the professor's office to show the demo of P3 and explained the problem that there were only three people in the team.</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12/8</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integrate the project, adjust the normal operation of the project</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285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P3</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Review</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gridSpan="2">
                  <a:txBody>
                    <a:bodyPr/>
                    <a:p>
                      <a:pPr algn="l">
                        <a:buClrTx/>
                        <a:buSzTx/>
                        <a:buFontTx/>
                        <a:buNone/>
                      </a:pPr>
                      <a:r>
                        <a:rPr lang="en-US" sz="2000" b="0">
                          <a:latin typeface="Arial" panose="020B0604020202020204" pitchFamily="34" charset="0"/>
                          <a:cs typeface="Arial" panose="020B0604020202020204" pitchFamily="34" charset="0"/>
                        </a:rPr>
                        <a:t>During the whole process of 3, the group of five became a group of three, and we gradually finished the rest of the task. At the end, I showed the demo of the game to the professor and used the last time to perfect the game.</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3784600"/>
          </a:xfrm>
          <a:prstGeom prst="rect">
            <a:avLst/>
          </a:prstGeom>
          <a:noFill/>
        </p:spPr>
        <p:txBody>
          <a:bodyPr wrap="square" rtlCol="0">
            <a:spAutoFit/>
          </a:bodyPr>
          <a:p>
            <a:pPr indent="0" algn="l">
              <a:buClrTx/>
              <a:buSzTx/>
              <a:buFont typeface="Wingdings" panose="05000000000000000000" charset="0"/>
              <a:buNone/>
            </a:pPr>
            <a:r>
              <a:rPr lang="en-US" altLang="zh-CN" sz="2000" b="1" u="sng">
                <a:solidFill>
                  <a:srgbClr val="EEE5E6"/>
                </a:solidFill>
                <a:sym typeface="+mn-ea"/>
              </a:rPr>
              <a:t>What went well:</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We improved the efficiency of the meeting, and actively responded to the professor when we found the members' problems.</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Properly allocate your time and tasks.Try to finish the project. We strive to complete the project to the best of our ability.</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could improve:</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Staff changes are too large, some members are not actively involved in the project, resulting in the project is not completed well.Early detection of personnel issues allows for better scheduling and allocation of time. </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endParaRPr lang="en-US" altLang="zh-CN" sz="32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800" b="1">
              <a:solidFill>
                <a:schemeClr val="tx1"/>
              </a:solidFill>
            </a:endParaRPr>
          </a:p>
          <a:p>
            <a:pPr algn="l"/>
            <a:r>
              <a:rPr lang="zh-CN" altLang="en-US" sz="2800" b="1">
                <a:solidFill>
                  <a:schemeClr val="tx1"/>
                </a:solidFill>
              </a:rPr>
              <a:t>• As a user, I want to invite another user who is online to start a game. </a:t>
            </a:r>
            <a:endParaRPr lang="zh-CN" altLang="en-US" sz="2800" b="1">
              <a:solidFill>
                <a:schemeClr val="tx1"/>
              </a:solidFill>
            </a:endParaRPr>
          </a:p>
          <a:p>
            <a:pPr algn="l"/>
            <a:r>
              <a:rPr lang="zh-CN" altLang="en-US" sz="2800">
                <a:solidFill>
                  <a:schemeClr val="tx1"/>
                </a:solidFill>
              </a:rPr>
              <a:t>Priority:6 </a:t>
            </a:r>
            <a:endParaRPr lang="zh-CN" altLang="en-US" sz="2800">
              <a:solidFill>
                <a:schemeClr val="tx1"/>
              </a:solidFill>
            </a:endParaRPr>
          </a:p>
          <a:p>
            <a:pPr algn="l"/>
            <a:r>
              <a:rPr lang="zh-CN" altLang="en-US" sz="2800" b="1">
                <a:solidFill>
                  <a:schemeClr val="tx1"/>
                </a:solidFill>
              </a:rPr>
              <a:t>• As a user, I want the user who is invited to a game to be able to either accept or ignore. </a:t>
            </a:r>
            <a:endParaRPr lang="zh-CN" altLang="en-US" sz="2800" b="1">
              <a:solidFill>
                <a:schemeClr val="tx1"/>
              </a:solidFill>
            </a:endParaRPr>
          </a:p>
          <a:p>
            <a:pPr algn="l"/>
            <a:r>
              <a:rPr lang="zh-CN" altLang="en-US" sz="2800">
                <a:solidFill>
                  <a:schemeClr val="tx1"/>
                </a:solidFill>
              </a:rPr>
              <a:t>Priority:7 </a:t>
            </a:r>
            <a:endParaRPr lang="zh-CN" altLang="en-US" sz="2800">
              <a:solidFill>
                <a:schemeClr val="tx1"/>
              </a:solidFill>
            </a:endParaRPr>
          </a:p>
          <a:p>
            <a:pPr algn="l"/>
            <a:r>
              <a:rPr lang="zh-CN" altLang="en-US" sz="2800" b="1">
                <a:solidFill>
                  <a:schemeClr val="tx1"/>
                </a:solidFill>
              </a:rPr>
              <a:t>• As a user, I want to have rules and tutorials before I start playing the game for the first time. </a:t>
            </a:r>
            <a:endParaRPr lang="zh-CN" altLang="en-US" sz="2800" b="1">
              <a:solidFill>
                <a:schemeClr val="tx1"/>
              </a:solidFill>
            </a:endParaRPr>
          </a:p>
          <a:p>
            <a:pPr algn="l"/>
            <a:r>
              <a:rPr lang="zh-CN" altLang="en-US" sz="2800">
                <a:solidFill>
                  <a:schemeClr val="tx1"/>
                </a:solidFill>
              </a:rPr>
              <a:t>Priority:8</a:t>
            </a:r>
            <a:endParaRPr lang="zh-CN" altLang="en-US" sz="2800">
              <a:solidFill>
                <a:schemeClr val="tx1"/>
              </a:solidFill>
            </a:endParaRPr>
          </a:p>
          <a:p>
            <a:pPr algn="l"/>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rPr>
              <a:t>• As a user, I want to be able to quit from any game of Hnefatafl at any time. </a:t>
            </a:r>
            <a:endParaRPr lang="zh-CN" altLang="en-US" sz="2800" b="1">
              <a:solidFill>
                <a:schemeClr val="tx1"/>
              </a:solidFill>
            </a:endParaRPr>
          </a:p>
          <a:p>
            <a:pPr algn="l"/>
            <a:r>
              <a:rPr lang="zh-CN" altLang="en-US" sz="2800">
                <a:solidFill>
                  <a:schemeClr val="tx1"/>
                </a:solidFill>
              </a:rPr>
              <a:t>Priority:9 </a:t>
            </a:r>
            <a:endParaRPr lang="zh-CN" altLang="en-US" sz="2800">
              <a:solidFill>
                <a:schemeClr val="tx1"/>
              </a:solidFill>
            </a:endParaRPr>
          </a:p>
          <a:p>
            <a:pPr algn="l"/>
            <a:endParaRPr lang="zh-CN" altLang="en-US" sz="2800" b="1">
              <a:solidFill>
                <a:schemeClr val="tx1"/>
              </a:solidFill>
            </a:endParaRPr>
          </a:p>
          <a:p>
            <a:pPr algn="l"/>
            <a:r>
              <a:rPr lang="zh-CN" altLang="en-US" sz="2800" b="1">
                <a:solidFill>
                  <a:schemeClr val="tx1"/>
                </a:solidFill>
              </a:rPr>
              <a:t>• As a user, I want to be able to view the history of previous games including </a:t>
            </a:r>
            <a:endParaRPr lang="zh-CN" altLang="en-US" sz="2800" b="1">
              <a:solidFill>
                <a:schemeClr val="tx1"/>
              </a:solidFill>
            </a:endParaRPr>
          </a:p>
          <a:p>
            <a:pPr algn="l"/>
            <a:r>
              <a:rPr lang="zh-CN" altLang="en-US" sz="2800" b="1">
                <a:solidFill>
                  <a:schemeClr val="tx1"/>
                </a:solidFill>
              </a:rPr>
              <a:t>the result of the game and the opponent. </a:t>
            </a:r>
            <a:endParaRPr lang="zh-CN" altLang="en-US" sz="2800" b="1">
              <a:solidFill>
                <a:schemeClr val="tx1"/>
              </a:solidFill>
            </a:endParaRPr>
          </a:p>
          <a:p>
            <a:pPr algn="l"/>
            <a:r>
              <a:rPr lang="zh-CN" altLang="en-US" sz="2800">
                <a:solidFill>
                  <a:schemeClr val="tx1"/>
                </a:solidFill>
              </a:rPr>
              <a:t>Priority:10</a:t>
            </a:r>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4399915"/>
          </a:xfrm>
          <a:prstGeom prst="rect">
            <a:avLst/>
          </a:prstGeom>
          <a:noFill/>
        </p:spPr>
        <p:txBody>
          <a:bodyPr wrap="square" rtlCol="0">
            <a:spAutoFit/>
          </a:bodyPr>
          <a:p>
            <a:r>
              <a:rPr lang="en-US" altLang="zh-CN" sz="2800" b="1">
                <a:solidFill>
                  <a:srgbClr val="FBDED3"/>
                </a:solidFill>
              </a:rPr>
              <a:t>•As a user, I want to invite another user who is online to start a game. </a:t>
            </a:r>
            <a:r>
              <a:rPr lang="zh-CN" altLang="en-US" sz="2800" b="1">
                <a:solidFill>
                  <a:schemeClr val="accent6"/>
                </a:solidFill>
              </a:rPr>
              <a:t>（</a:t>
            </a:r>
            <a:r>
              <a:rPr lang="en-US" altLang="zh-CN" sz="2800" b="1">
                <a:solidFill>
                  <a:schemeClr val="accent6"/>
                </a:solidFill>
              </a:rPr>
              <a:t>Finished</a:t>
            </a:r>
            <a:r>
              <a:rPr lang="zh-CN" altLang="en-US" sz="2800" b="1">
                <a:solidFill>
                  <a:schemeClr val="accent6"/>
                </a:solidFill>
              </a:rPr>
              <a:t>）</a:t>
            </a:r>
            <a:endParaRPr lang="en-US" altLang="zh-CN" sz="2800" b="1">
              <a:solidFill>
                <a:srgbClr val="FBDED3"/>
              </a:solidFill>
            </a:endParaRPr>
          </a:p>
          <a:p>
            <a:endParaRPr lang="en-US" altLang="zh-CN" sz="2800" b="1">
              <a:solidFill>
                <a:srgbClr val="FBDED3"/>
              </a:solidFill>
            </a:endParaRPr>
          </a:p>
          <a:p>
            <a:r>
              <a:rPr lang="en-US" altLang="zh-CN" sz="2800" b="1">
                <a:solidFill>
                  <a:srgbClr val="FBDED3"/>
                </a:solidFill>
              </a:rPr>
              <a:t>Task: </a:t>
            </a:r>
            <a:endParaRPr lang="en-US" altLang="zh-CN" sz="2800" b="1">
              <a:solidFill>
                <a:srgbClr val="FBDED3"/>
              </a:solidFill>
            </a:endParaRPr>
          </a:p>
          <a:p>
            <a:r>
              <a:rPr lang="en-US" altLang="zh-CN" sz="2800" b="1">
                <a:solidFill>
                  <a:srgbClr val="FBDED3"/>
                </a:solidFill>
              </a:rPr>
              <a:t>1.Write code to search players in the front end </a:t>
            </a:r>
            <a:endParaRPr lang="en-US" altLang="zh-CN" sz="2800" b="1">
              <a:solidFill>
                <a:srgbClr val="FBDED3"/>
              </a:solidFill>
            </a:endParaRPr>
          </a:p>
          <a:p>
            <a:r>
              <a:rPr lang="en-US" altLang="zh-CN" sz="2800" b="1">
                <a:solidFill>
                  <a:srgbClr val="FBDED3"/>
                </a:solidFill>
              </a:rPr>
              <a:t>2.Write code to implement find users in the back end </a:t>
            </a:r>
            <a:endParaRPr lang="en-US" altLang="zh-CN" sz="2800" b="1">
              <a:solidFill>
                <a:srgbClr val="FBDED3"/>
              </a:solidFill>
            </a:endParaRPr>
          </a:p>
          <a:p>
            <a:r>
              <a:rPr lang="en-US" altLang="zh-CN" sz="2800" b="1">
                <a:solidFill>
                  <a:srgbClr val="FBDED3"/>
                </a:solidFill>
              </a:rPr>
              <a:t>3.Write code to implement the invitation sending screen </a:t>
            </a:r>
            <a:endParaRPr lang="en-US" altLang="zh-CN" sz="2800" b="1">
              <a:solidFill>
                <a:srgbClr val="FBDED3"/>
              </a:solidFill>
            </a:endParaRPr>
          </a:p>
          <a:p>
            <a:r>
              <a:rPr lang="en-US" altLang="zh-CN" sz="2800" b="1">
                <a:solidFill>
                  <a:srgbClr val="FBDED3"/>
                </a:solidFill>
              </a:rPr>
              <a:t>4.Write code to implement the function of add invitation in the back end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39370" y="587375"/>
            <a:ext cx="9191625" cy="4892675"/>
          </a:xfrm>
          <a:prstGeom prst="rect">
            <a:avLst/>
          </a:prstGeom>
          <a:noFill/>
        </p:spPr>
        <p:txBody>
          <a:bodyPr wrap="square" rtlCol="0">
            <a:spAutoFit/>
          </a:bodyPr>
          <a:p>
            <a:r>
              <a:rPr lang="en-US" altLang="zh-CN" sz="2400" b="1">
                <a:solidFill>
                  <a:srgbClr val="FBDED3"/>
                </a:solidFill>
                <a:sym typeface="+mn-ea"/>
              </a:rPr>
              <a:t>• As a user, I want the user who is invited to a game to be able to either </a:t>
            </a:r>
            <a:endParaRPr lang="en-US" altLang="zh-CN" sz="2400" b="1">
              <a:solidFill>
                <a:srgbClr val="FBDED3"/>
              </a:solidFill>
              <a:sym typeface="+mn-ea"/>
            </a:endParaRPr>
          </a:p>
          <a:p>
            <a:r>
              <a:rPr lang="en-US" altLang="zh-CN" sz="2400" b="1">
                <a:solidFill>
                  <a:srgbClr val="FBDED3"/>
                </a:solidFill>
                <a:sym typeface="+mn-ea"/>
              </a:rPr>
              <a:t>accept or ignore. </a:t>
            </a:r>
            <a:r>
              <a:rPr lang="zh-CN" altLang="en-US" sz="2400" b="1">
                <a:solidFill>
                  <a:schemeClr val="accent6"/>
                </a:solidFill>
                <a:sym typeface="+mn-ea"/>
              </a:rPr>
              <a:t>（</a:t>
            </a:r>
            <a:r>
              <a:rPr lang="en-US" altLang="zh-CN" sz="2400" b="1">
                <a:solidFill>
                  <a:schemeClr val="accent6"/>
                </a:solidFill>
                <a:sym typeface="+mn-ea"/>
              </a:rPr>
              <a:t>Finished</a:t>
            </a:r>
            <a:r>
              <a:rPr lang="zh-CN" altLang="en-US" sz="2400" b="1">
                <a:solidFill>
                  <a:schemeClr val="accent6"/>
                </a:solidFill>
                <a:sym typeface="+mn-ea"/>
              </a:rPr>
              <a:t>）</a:t>
            </a:r>
            <a:endParaRPr lang="en-US" altLang="zh-CN" sz="2400" b="1">
              <a:solidFill>
                <a:srgbClr val="FBDED3"/>
              </a:solidFill>
              <a:sym typeface="+mn-ea"/>
            </a:endParaRPr>
          </a:p>
          <a:p>
            <a:endParaRPr lang="en-US" altLang="zh-CN" sz="2400" b="1">
              <a:solidFill>
                <a:srgbClr val="FBDED3"/>
              </a:solidFill>
              <a:sym typeface="+mn-ea"/>
            </a:endParaRPr>
          </a:p>
          <a:p>
            <a:r>
              <a:rPr lang="en-US" altLang="zh-CN" sz="2400" b="1">
                <a:solidFill>
                  <a:srgbClr val="FBDED3"/>
                </a:solidFill>
                <a:sym typeface="+mn-ea"/>
              </a:rPr>
              <a:t>Task: </a:t>
            </a:r>
            <a:endParaRPr lang="en-US" altLang="zh-CN" sz="2400" b="1">
              <a:solidFill>
                <a:srgbClr val="FBDED3"/>
              </a:solidFill>
              <a:sym typeface="+mn-ea"/>
            </a:endParaRPr>
          </a:p>
          <a:p>
            <a:r>
              <a:rPr lang="en-US" altLang="zh-CN" sz="2400" b="1">
                <a:solidFill>
                  <a:srgbClr val="FBDED3"/>
                </a:solidFill>
                <a:sym typeface="+mn-ea"/>
              </a:rPr>
              <a:t>1.Write code to implement invited prompt screen</a:t>
            </a:r>
            <a:endParaRPr lang="en-US" altLang="zh-CN" sz="2400" b="1">
              <a:solidFill>
                <a:srgbClr val="FBDED3"/>
              </a:solidFill>
              <a:sym typeface="+mn-ea"/>
            </a:endParaRPr>
          </a:p>
          <a:p>
            <a:r>
              <a:rPr lang="en-US" altLang="zh-CN" sz="2400" b="1">
                <a:solidFill>
                  <a:srgbClr val="FBDED3"/>
                </a:solidFill>
                <a:sym typeface="+mn-ea"/>
              </a:rPr>
              <a:t>2.Write code to search the invitation from database </a:t>
            </a:r>
            <a:endParaRPr lang="en-US" altLang="zh-CN" sz="2400" b="1">
              <a:solidFill>
                <a:srgbClr val="FBDED3"/>
              </a:solidFill>
              <a:sym typeface="+mn-ea"/>
            </a:endParaRPr>
          </a:p>
          <a:p>
            <a:r>
              <a:rPr lang="en-US" altLang="zh-CN" sz="2400" b="1">
                <a:solidFill>
                  <a:srgbClr val="FBDED3"/>
                </a:solidFill>
                <a:sym typeface="+mn-ea"/>
              </a:rPr>
              <a:t>3.Write code to send the information about inviter and invitee to the game board</a:t>
            </a:r>
            <a:endParaRPr lang="en-US" altLang="zh-CN" sz="2400" b="1">
              <a:solidFill>
                <a:srgbClr val="FBDED3"/>
              </a:solidFill>
              <a:sym typeface="+mn-ea"/>
            </a:endParaRPr>
          </a:p>
          <a:p>
            <a:r>
              <a:rPr lang="en-US" altLang="zh-CN" sz="2400" b="1">
                <a:solidFill>
                  <a:srgbClr val="FBDED3"/>
                </a:solidFill>
                <a:sym typeface="+mn-ea"/>
              </a:rPr>
              <a:t>4.Write code to implement when player accept an invitation, jump to the game board </a:t>
            </a:r>
            <a:endParaRPr lang="en-US" altLang="zh-CN" sz="2400" b="1">
              <a:solidFill>
                <a:srgbClr val="FBDED3"/>
              </a:solidFill>
              <a:sym typeface="+mn-ea"/>
            </a:endParaRPr>
          </a:p>
          <a:p>
            <a:r>
              <a:rPr lang="en-US" altLang="zh-CN" sz="2400" b="1">
                <a:solidFill>
                  <a:srgbClr val="FBDED3"/>
                </a:solidFill>
                <a:sym typeface="+mn-ea"/>
              </a:rPr>
              <a:t>5.Write code to remove the invitation information after rejecting the invitation in the back end </a:t>
            </a:r>
            <a:endParaRPr lang="en-US" altLang="zh-CN" sz="2400" b="1">
              <a:solidFill>
                <a:srgbClr val="FBDED3"/>
              </a:solidFill>
              <a:sym typeface="+mn-ea"/>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33680" y="1056640"/>
            <a:ext cx="8810625" cy="2245360"/>
          </a:xfrm>
          <a:prstGeom prst="rect">
            <a:avLst/>
          </a:prstGeom>
          <a:noFill/>
        </p:spPr>
        <p:txBody>
          <a:bodyPr wrap="square" rtlCol="0">
            <a:spAutoFit/>
          </a:bodyPr>
          <a:p>
            <a:r>
              <a:rPr lang="en-US" altLang="zh-CN" sz="2800" b="1">
                <a:solidFill>
                  <a:srgbClr val="FBDED3"/>
                </a:solidFill>
              </a:rPr>
              <a:t>• As a user, I want to have rules and tutorials before I start playing the game for the first time. </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implement tutorial screen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538220"/>
          </a:xfrm>
          <a:prstGeom prst="rect">
            <a:avLst/>
          </a:prstGeom>
          <a:noFill/>
        </p:spPr>
        <p:txBody>
          <a:bodyPr wrap="square" rtlCol="0">
            <a:spAutoFit/>
          </a:bodyPr>
          <a:p>
            <a:r>
              <a:rPr lang="en-US" altLang="zh-CN" sz="2800" b="1">
                <a:solidFill>
                  <a:srgbClr val="FBDED3"/>
                </a:solidFill>
              </a:rPr>
              <a:t>• As a user, I want to be able to quit from any game of Hnefatafl at any time.</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zh-CN" altLang="en-US" sz="2800" b="1">
              <a:solidFill>
                <a:schemeClr val="accent6"/>
              </a:solidFill>
              <a:sym typeface="+mn-ea"/>
            </a:endParaRPr>
          </a:p>
          <a:p>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quit prompt screen </a:t>
            </a:r>
            <a:endParaRPr lang="en-US" altLang="zh-CN" sz="2800" b="1">
              <a:solidFill>
                <a:srgbClr val="FBDED3"/>
              </a:solidFill>
            </a:endParaRPr>
          </a:p>
          <a:p>
            <a:r>
              <a:rPr lang="en-US" altLang="zh-CN" sz="2800" b="1">
                <a:solidFill>
                  <a:srgbClr val="FBDED3"/>
                </a:solidFill>
              </a:rPr>
              <a:t>2.Write code to implement the quit button and the return button </a:t>
            </a:r>
            <a:endParaRPr lang="en-US" altLang="zh-CN" sz="2800" b="1">
              <a:solidFill>
                <a:srgbClr val="FBDED3"/>
              </a:solidFill>
            </a:endParaRPr>
          </a:p>
          <a:p>
            <a:r>
              <a:rPr lang="en-US" altLang="zh-CN" sz="2800" b="1">
                <a:solidFill>
                  <a:srgbClr val="FBDED3"/>
                </a:solidFill>
              </a:rPr>
              <a:t>3.Write code to jump back to the login screen </a:t>
            </a:r>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TABLE_BEAUTIFY" val="smartTable{939b0554-a524-44ed-a49d-dd62387b7058}"/>
</p:tagLst>
</file>

<file path=ppt/tags/tag2.xml><?xml version="1.0" encoding="utf-8"?>
<p:tagLst xmlns:p="http://schemas.openxmlformats.org/presentationml/2006/main">
  <p:tag name="KSO_WM_UNIT_TABLE_BEAUTIFY" val="smartTable{f41a3b48-5ee1-45c6-a68f-b2cea43d9dff}"/>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4734</Words>
  <Application>WPS 演示</Application>
  <PresentationFormat>全屏显示(16:9)</PresentationFormat>
  <Paragraphs>182</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宋体</vt:lpstr>
      <vt:lpstr>Wingdings</vt:lpstr>
      <vt:lpstr>Arial</vt:lpstr>
      <vt:lpstr>微软雅黑 Light</vt:lpstr>
      <vt:lpstr>微软雅黑</vt:lpstr>
      <vt:lpstr>Calibri</vt:lpstr>
      <vt:lpstr>Wingdings</vt:lpstr>
      <vt:lpstr>Arial Unicode MS</vt:lpstr>
      <vt:lpstr>Calibri Light</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萱秋</cp:lastModifiedBy>
  <cp:revision>163</cp:revision>
  <dcterms:created xsi:type="dcterms:W3CDTF">2018-08-31T07:35:00Z</dcterms:created>
  <dcterms:modified xsi:type="dcterms:W3CDTF">2019-12-08T05:56:25Z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